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metadata/thumbnail" Target="docProps/thumbnail0.jpeg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53" r:id="rId2"/>
    <p:sldId id="509" r:id="rId3"/>
    <p:sldId id="514" r:id="rId4"/>
    <p:sldId id="526" r:id="rId5"/>
    <p:sldId id="510" r:id="rId6"/>
    <p:sldId id="524" r:id="rId7"/>
    <p:sldId id="529" r:id="rId8"/>
    <p:sldId id="521" r:id="rId9"/>
    <p:sldId id="515" r:id="rId10"/>
    <p:sldId id="538" r:id="rId11"/>
    <p:sldId id="539" r:id="rId12"/>
    <p:sldId id="530" r:id="rId13"/>
    <p:sldId id="531" r:id="rId14"/>
    <p:sldId id="532" r:id="rId15"/>
    <p:sldId id="516" r:id="rId16"/>
    <p:sldId id="517" r:id="rId17"/>
    <p:sldId id="518" r:id="rId18"/>
    <p:sldId id="519" r:id="rId19"/>
    <p:sldId id="441" r:id="rId20"/>
    <p:sldId id="528" r:id="rId21"/>
    <p:sldId id="536" r:id="rId22"/>
    <p:sldId id="499" r:id="rId23"/>
    <p:sldId id="522" r:id="rId24"/>
    <p:sldId id="525" r:id="rId25"/>
    <p:sldId id="545" r:id="rId26"/>
    <p:sldId id="527" r:id="rId27"/>
    <p:sldId id="537" r:id="rId28"/>
    <p:sldId id="542" r:id="rId29"/>
    <p:sldId id="543" r:id="rId30"/>
    <p:sldId id="540" r:id="rId31"/>
    <p:sldId id="541" r:id="rId32"/>
    <p:sldId id="533" r:id="rId33"/>
    <p:sldId id="535" r:id="rId34"/>
    <p:sldId id="54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  <a:srgbClr val="376092"/>
    <a:srgbClr val="7F7F7F"/>
    <a:srgbClr val="825809"/>
    <a:srgbClr val="FFFFFF"/>
    <a:srgbClr val="4D822A"/>
    <a:srgbClr val="ABB1B0"/>
    <a:srgbClr val="ACACB0"/>
    <a:srgbClr val="A8A9B4"/>
    <a:srgbClr val="87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71808" autoAdjust="0"/>
  </p:normalViewPr>
  <p:slideViewPr>
    <p:cSldViewPr snapToGrid="0">
      <p:cViewPr varScale="1">
        <p:scale>
          <a:sx n="33" d="100"/>
          <a:sy n="33" d="100"/>
        </p:scale>
        <p:origin x="156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2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latin typeface="Arial" pitchFamily="34" charset="0"/>
                <a:cs typeface="Arial" pitchFamily="34" charset="0"/>
              </a:rPr>
              <a:t>© Duarte Design, Inc. 2009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EAF2-1DE3-4AC2-BC82-3EF63BED9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9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8ED9-A90F-43A0-A471-4F79F54F87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Duarte Design, Inc.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9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91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89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view this presentation, first, turn up your volume and second,</a:t>
            </a:r>
            <a:r>
              <a:rPr lang="en-US" baseline="0" dirty="0" smtClean="0"/>
              <a:t> launch the self-running slide show.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02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Presentations are a powerful communication medium.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0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  <p:sp>
        <p:nvSpPr>
          <p:cNvPr id="23" name="Rectangle 210"/>
          <p:cNvSpPr txBox="1">
            <a:spLocks noChangeArrowheads="1"/>
          </p:cNvSpPr>
          <p:nvPr/>
        </p:nvSpPr>
        <p:spPr bwMode="auto">
          <a:xfrm>
            <a:off x="4588928" y="1261533"/>
            <a:ext cx="4004736" cy="400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en-US" sz="2200" dirty="0" smtClean="0">
                <a:solidFill>
                  <a:prstClr val="white"/>
                </a:solidFill>
                <a:latin typeface="Arial" pitchFamily="34" charset="0"/>
                <a:ea typeface="Arial" charset="0"/>
                <a:cs typeface="Arial" pitchFamily="34" charset="0"/>
              </a:rPr>
              <a:t>. </a:t>
            </a:r>
            <a:br>
              <a:rPr lang="en-US" sz="2200" dirty="0" smtClean="0">
                <a:solidFill>
                  <a:prstClr val="white"/>
                </a:solidFill>
                <a:latin typeface="Arial" pitchFamily="34" charset="0"/>
                <a:ea typeface="Arial" charset="0"/>
                <a:cs typeface="Arial" pitchFamily="34" charset="0"/>
              </a:rPr>
            </a:br>
            <a:endParaRPr lang="en-US" sz="2200" dirty="0">
              <a:solidFill>
                <a:srgbClr val="08CFEE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90630" y="1597620"/>
            <a:ext cx="43919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prstClr val="white"/>
                </a:solidFill>
                <a:latin typeface="Arial" pitchFamily="34" charset="0"/>
                <a:ea typeface="Arial" charset="0"/>
                <a:cs typeface="Arial" pitchFamily="34" charset="0"/>
              </a:rPr>
              <a:t>Mei Yang</a:t>
            </a:r>
          </a:p>
          <a:p>
            <a:r>
              <a:rPr lang="en-US" sz="2200" dirty="0" smtClean="0">
                <a:solidFill>
                  <a:prstClr val="white"/>
                </a:solidFill>
                <a:latin typeface="Arial" pitchFamily="34" charset="0"/>
                <a:ea typeface="Arial" charset="0"/>
                <a:cs typeface="Arial" pitchFamily="34" charset="0"/>
              </a:rPr>
              <a:t>University of San Diego</a:t>
            </a:r>
          </a:p>
          <a:p>
            <a:endParaRPr lang="en-US" sz="3600" dirty="0" smtClean="0">
              <a:solidFill>
                <a:srgbClr val="08CFEE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08CFEE"/>
                </a:solidFill>
                <a:latin typeface="Arial" pitchFamily="34" charset="0"/>
                <a:ea typeface="Arial" charset="0"/>
                <a:cs typeface="Arial" pitchFamily="34" charset="0"/>
              </a:rPr>
              <a:t>Deciphering Global </a:t>
            </a:r>
            <a:r>
              <a:rPr lang="en-US" sz="2800" dirty="0" smtClean="0">
                <a:solidFill>
                  <a:srgbClr val="08CFEE"/>
                </a:solidFill>
                <a:latin typeface="Arial" pitchFamily="34" charset="0"/>
                <a:ea typeface="Arial" charset="0"/>
                <a:cs typeface="Arial" pitchFamily="34" charset="0"/>
              </a:rPr>
              <a:t>Asia: </a:t>
            </a:r>
            <a:r>
              <a:rPr lang="en-US" sz="2800" dirty="0">
                <a:solidFill>
                  <a:srgbClr val="08CFEE"/>
                </a:solidFill>
                <a:latin typeface="Arial" pitchFamily="34" charset="0"/>
                <a:ea typeface="Arial" charset="0"/>
                <a:cs typeface="Arial" pitchFamily="34" charset="0"/>
              </a:rPr>
              <a:t>A Poeticism of Disjuncture in </a:t>
            </a:r>
            <a:r>
              <a:rPr lang="en-US" sz="2800" dirty="0" err="1">
                <a:solidFill>
                  <a:srgbClr val="08CFEE"/>
                </a:solidFill>
                <a:latin typeface="Arial" pitchFamily="34" charset="0"/>
                <a:ea typeface="Arial" charset="0"/>
                <a:cs typeface="Arial" pitchFamily="34" charset="0"/>
              </a:rPr>
              <a:t>Hou</a:t>
            </a:r>
            <a:r>
              <a:rPr lang="en-US" sz="2800" dirty="0">
                <a:solidFill>
                  <a:srgbClr val="08CFEE"/>
                </a:solidFill>
                <a:latin typeface="Arial" pitchFamily="34" charset="0"/>
                <a:ea typeface="Arial" charset="0"/>
                <a:cs typeface="Arial" pitchFamily="34" charset="0"/>
              </a:rPr>
              <a:t> Hsiao-</a:t>
            </a:r>
            <a:r>
              <a:rPr lang="en-US" sz="2800" dirty="0" err="1">
                <a:solidFill>
                  <a:srgbClr val="08CFEE"/>
                </a:solidFill>
                <a:latin typeface="Arial" pitchFamily="34" charset="0"/>
                <a:ea typeface="Arial" charset="0"/>
                <a:cs typeface="Arial" pitchFamily="34" charset="0"/>
              </a:rPr>
              <a:t>Hsien’s</a:t>
            </a:r>
            <a:r>
              <a:rPr lang="en-US" sz="2800" dirty="0">
                <a:solidFill>
                  <a:srgbClr val="08CFEE"/>
                </a:solidFill>
                <a:latin typeface="Arial" pitchFamily="34" charset="0"/>
                <a:ea typeface="Arial" charset="0"/>
                <a:cs typeface="Arial" pitchFamily="34" charset="0"/>
              </a:rPr>
              <a:t> </a:t>
            </a:r>
            <a:r>
              <a:rPr lang="en-US" sz="2800" i="1" dirty="0">
                <a:solidFill>
                  <a:srgbClr val="08CFEE"/>
                </a:solidFill>
                <a:latin typeface="Arial" pitchFamily="34" charset="0"/>
                <a:ea typeface="Arial" charset="0"/>
                <a:cs typeface="Arial" pitchFamily="34" charset="0"/>
              </a:rPr>
              <a:t>The Assassin </a:t>
            </a:r>
            <a:endParaRPr lang="en-US" sz="2800" i="1" dirty="0">
              <a:solidFill>
                <a:srgbClr val="08CFE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2233" y="1809234"/>
            <a:ext cx="1902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AACS, 2016</a:t>
            </a:r>
            <a:endParaRPr lang="en-US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 everyday life</a:t>
            </a:r>
            <a:endParaRPr lang="en-US" dirty="0"/>
          </a:p>
        </p:txBody>
      </p:sp>
      <p:pic>
        <p:nvPicPr>
          <p:cNvPr id="4" name="Content Placeholder 3" descr="playing ba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51" r="-146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310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</a:t>
            </a:r>
            <a:endParaRPr lang="en-US" dirty="0"/>
          </a:p>
        </p:txBody>
      </p:sp>
      <p:pic>
        <p:nvPicPr>
          <p:cNvPr id="4" name="Content Placeholder 3" descr="father and s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7" r="-13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82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Tang art and the Film: servant</a:t>
            </a:r>
            <a:endParaRPr lang="en-US" dirty="0"/>
          </a:p>
        </p:txBody>
      </p:sp>
      <p:pic>
        <p:nvPicPr>
          <p:cNvPr id="5" name="Content Placeholder 4" descr="tang servant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182" b="-34182"/>
          <a:stretch>
            <a:fillRect/>
          </a:stretch>
        </p:blipFill>
        <p:spPr/>
      </p:pic>
      <p:pic>
        <p:nvPicPr>
          <p:cNvPr id="6" name="Content Placeholder 5" descr="film servant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035" b="-440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048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Wearing flowers in front of a mirror</a:t>
            </a:r>
            <a:endParaRPr lang="en-US" dirty="0"/>
          </a:p>
        </p:txBody>
      </p:sp>
      <p:pic>
        <p:nvPicPr>
          <p:cNvPr id="5" name="Content Placeholder 4" descr="tang lady flowe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432" b="-78432"/>
          <a:stretch>
            <a:fillRect/>
          </a:stretch>
        </p:blipFill>
        <p:spPr/>
      </p:pic>
      <p:pic>
        <p:nvPicPr>
          <p:cNvPr id="6" name="Content Placeholder 5" descr="film lady facing mirror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78" b="-248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2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lady playing zither </a:t>
            </a:r>
            <a:endParaRPr lang="en-US" dirty="0"/>
          </a:p>
        </p:txBody>
      </p:sp>
      <p:pic>
        <p:nvPicPr>
          <p:cNvPr id="5" name="Content Placeholder 4" descr="playing qin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223" b="-91223"/>
          <a:stretch>
            <a:fillRect/>
          </a:stretch>
        </p:blipFill>
        <p:spPr/>
      </p:pic>
      <p:pic>
        <p:nvPicPr>
          <p:cNvPr id="6" name="Content Placeholder 5" descr="film qi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763" b="-497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45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and nature</a:t>
            </a:r>
            <a:endParaRPr lang="en-US" dirty="0"/>
          </a:p>
        </p:txBody>
      </p:sp>
      <p:pic>
        <p:nvPicPr>
          <p:cNvPr id="4" name="Content Placeholder 3" descr="fores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51" r="-146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93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and nature</a:t>
            </a:r>
            <a:endParaRPr lang="en-US" dirty="0"/>
          </a:p>
        </p:txBody>
      </p:sp>
      <p:pic>
        <p:nvPicPr>
          <p:cNvPr id="4" name="Content Placeholder 3" descr="shennongjia troop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31" r="-91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373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Poetics of painting: the elapse of time</a:t>
            </a:r>
            <a:endParaRPr lang="en-US" dirty="0"/>
          </a:p>
        </p:txBody>
      </p:sp>
      <p:pic>
        <p:nvPicPr>
          <p:cNvPr id="4" name="Content Placeholder 3" descr="scenery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51" r="-146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940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42300" cy="116205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Alternating and Evolving Perspectives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761927"/>
            <a:ext cx="5111750" cy="287535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00" y="2794001"/>
            <a:ext cx="3008313" cy="16891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Alternating </a:t>
            </a:r>
            <a:r>
              <a:rPr lang="en-US" sz="2400" dirty="0"/>
              <a:t>perceptions of </a:t>
            </a:r>
            <a:r>
              <a:rPr lang="en-US" sz="2400" dirty="0" smtClean="0"/>
              <a:t>realities: self and others, past and present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41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025" y="3362325"/>
            <a:ext cx="7800975" cy="349567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38200" y="965200"/>
            <a:ext cx="65151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err="1" smtClean="0">
                <a:solidFill>
                  <a:srgbClr val="FFFFFF"/>
                </a:solidFill>
              </a:rPr>
              <a:t>Nie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Yinniang’s</a:t>
            </a:r>
            <a:r>
              <a:rPr lang="en-US" sz="2800" dirty="0" smtClean="0">
                <a:solidFill>
                  <a:srgbClr val="FFFFFF"/>
                </a:solidFill>
              </a:rPr>
              <a:t> evolving </a:t>
            </a:r>
            <a:r>
              <a:rPr lang="en-US" sz="2800" dirty="0">
                <a:solidFill>
                  <a:srgbClr val="FFFFFF"/>
                </a:solidFill>
              </a:rPr>
              <a:t>point of </a:t>
            </a:r>
            <a:r>
              <a:rPr lang="en-US" sz="2800" dirty="0" smtClean="0">
                <a:solidFill>
                  <a:srgbClr val="FFFFFF"/>
                </a:solidFill>
              </a:rPr>
              <a:t>view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the </a:t>
            </a:r>
            <a:r>
              <a:rPr lang="en-US" sz="2800" dirty="0">
                <a:solidFill>
                  <a:srgbClr val="FFFFFF"/>
                </a:solidFill>
              </a:rPr>
              <a:t>audience’s omnipresent perspective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both </a:t>
            </a:r>
            <a:r>
              <a:rPr lang="en-US" sz="2800" dirty="0">
                <a:solidFill>
                  <a:srgbClr val="FFFFFF"/>
                </a:solidFill>
              </a:rPr>
              <a:t>are challenged in the end </a:t>
            </a:r>
          </a:p>
        </p:txBody>
      </p:sp>
      <p:pic>
        <p:nvPicPr>
          <p:cNvPr id="5" name="Picture 4" descr="curtai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379866"/>
            <a:ext cx="6397573" cy="360183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The Assassin</a:t>
            </a:r>
            <a:r>
              <a:rPr lang="en-US" dirty="0"/>
              <a:t> (2015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Hou</a:t>
            </a:r>
            <a:r>
              <a:rPr lang="en-US" dirty="0"/>
              <a:t> Hsiao-</a:t>
            </a:r>
            <a:r>
              <a:rPr lang="en-US" dirty="0" err="1"/>
              <a:t>Hsien’s</a:t>
            </a:r>
            <a:r>
              <a:rPr lang="en-US" dirty="0"/>
              <a:t> </a:t>
            </a:r>
            <a:r>
              <a:rPr lang="en-US" dirty="0" smtClean="0"/>
              <a:t>first martial </a:t>
            </a:r>
            <a:r>
              <a:rPr lang="en-US" dirty="0"/>
              <a:t>arts </a:t>
            </a:r>
            <a:r>
              <a:rPr lang="en-US" dirty="0" smtClean="0"/>
              <a:t>film</a:t>
            </a:r>
          </a:p>
          <a:p>
            <a:r>
              <a:rPr lang="en-US" dirty="0" smtClean="0"/>
              <a:t>Based on a Tang </a:t>
            </a:r>
            <a:r>
              <a:rPr lang="en-US" i="1" dirty="0" err="1" smtClean="0"/>
              <a:t>chuanqi</a:t>
            </a:r>
            <a:r>
              <a:rPr lang="en-US" dirty="0" smtClean="0"/>
              <a:t>, “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Yinniang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Dialogues in classical Chinese</a:t>
            </a:r>
          </a:p>
          <a:p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coproduction </a:t>
            </a:r>
            <a:r>
              <a:rPr lang="en-US" dirty="0" smtClean="0"/>
              <a:t>among Taiwan, Hong Kong </a:t>
            </a:r>
            <a:r>
              <a:rPr lang="en-US" dirty="0"/>
              <a:t>and </a:t>
            </a:r>
            <a:r>
              <a:rPr lang="en-US" dirty="0" smtClean="0"/>
              <a:t>mainland China</a:t>
            </a:r>
          </a:p>
          <a:p>
            <a:r>
              <a:rPr lang="en-US" dirty="0" smtClean="0"/>
              <a:t> A </a:t>
            </a:r>
            <a:r>
              <a:rPr lang="en-US" dirty="0"/>
              <a:t>pan-Asian </a:t>
            </a:r>
            <a:r>
              <a:rPr lang="en-US" dirty="0" smtClean="0"/>
              <a:t>cast: </a:t>
            </a:r>
            <a:r>
              <a:rPr lang="en-US" dirty="0" err="1" smtClean="0"/>
              <a:t>Shu</a:t>
            </a:r>
            <a:r>
              <a:rPr lang="en-US" dirty="0" smtClean="0"/>
              <a:t> </a:t>
            </a:r>
            <a:r>
              <a:rPr lang="en-US" dirty="0" err="1" smtClean="0"/>
              <a:t>Qi,</a:t>
            </a:r>
            <a:r>
              <a:rPr lang="en-US" altLang="zh-CN" dirty="0" err="1" smtClean="0"/>
              <a:t>C</a:t>
            </a:r>
            <a:r>
              <a:rPr lang="en-US" dirty="0" err="1" smtClean="0"/>
              <a:t>hang</a:t>
            </a:r>
            <a:r>
              <a:rPr lang="en-US" dirty="0" smtClean="0"/>
              <a:t> Chen,</a:t>
            </a:r>
            <a:r>
              <a:rPr lang="en-US" dirty="0"/>
              <a:t> </a:t>
            </a:r>
            <a:r>
              <a:rPr lang="en-US" dirty="0" smtClean="0"/>
              <a:t>Zhou Yun, Satoshi </a:t>
            </a:r>
            <a:r>
              <a:rPr lang="en-US" dirty="0" err="1"/>
              <a:t>Tsumabuki</a:t>
            </a:r>
            <a:r>
              <a:rPr lang="en-US" dirty="0" smtClean="0"/>
              <a:t>  </a:t>
            </a:r>
          </a:p>
          <a:p>
            <a:r>
              <a:rPr lang="en-US" dirty="0"/>
              <a:t>T</a:t>
            </a:r>
            <a:r>
              <a:rPr lang="en-US" dirty="0" smtClean="0"/>
              <a:t>rans</a:t>
            </a:r>
            <a:r>
              <a:rPr lang="en-US" dirty="0"/>
              <a:t>-regional locations, from Kyoto to pristine China </a:t>
            </a:r>
          </a:p>
        </p:txBody>
      </p:sp>
    </p:spTree>
    <p:extLst>
      <p:ext uri="{BB962C8B-B14F-4D97-AF65-F5344CB8AC3E}">
        <p14:creationId xmlns:p14="http://schemas.microsoft.com/office/powerpoint/2010/main" val="112622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025" y="3362325"/>
            <a:ext cx="7800975" cy="349567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38200" y="965200"/>
            <a:ext cx="65151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err="1" smtClean="0">
                <a:solidFill>
                  <a:srgbClr val="FFFFFF"/>
                </a:solidFill>
              </a:rPr>
              <a:t>Nie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Yinniang’s</a:t>
            </a:r>
            <a:r>
              <a:rPr lang="en-US" sz="2800" dirty="0" smtClean="0">
                <a:solidFill>
                  <a:srgbClr val="FFFFFF"/>
                </a:solidFill>
              </a:rPr>
              <a:t> self discovery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the </a:t>
            </a:r>
            <a:r>
              <a:rPr lang="en-US" sz="2800" dirty="0">
                <a:solidFill>
                  <a:srgbClr val="FFFFFF"/>
                </a:solidFill>
              </a:rPr>
              <a:t>audience’s </a:t>
            </a:r>
            <a:r>
              <a:rPr lang="en-US" sz="2800" dirty="0" smtClean="0">
                <a:solidFill>
                  <a:srgbClr val="FFFFFF"/>
                </a:solidFill>
              </a:rPr>
              <a:t>discovery of her childhood and her eventual decision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79" y="2354466"/>
            <a:ext cx="5296814" cy="360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57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 decision: “Not to Kill”</a:t>
            </a:r>
            <a:endParaRPr lang="en-US" dirty="0"/>
          </a:p>
        </p:txBody>
      </p:sp>
      <p:pic>
        <p:nvPicPr>
          <p:cNvPr id="4" name="Content Placeholder 3" descr="Shennongji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64" r="-145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07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02_Presentations_Are_A_Powerful_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1305" y="7699582"/>
            <a:ext cx="304800" cy="3048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49829" y="1132114"/>
            <a:ext cx="6435634" cy="4589417"/>
          </a:xfrm>
          <a:prstGeom prst="rect">
            <a:avLst/>
          </a:prstGeom>
          <a:gradFill>
            <a:gsLst>
              <a:gs pos="0">
                <a:schemeClr val="bg1">
                  <a:lumMod val="98000"/>
                  <a:lumOff val="2000"/>
                  <a:alpha val="21000"/>
                </a:schemeClr>
              </a:gs>
              <a:gs pos="39999">
                <a:schemeClr val="bg1">
                  <a:lumMod val="75000"/>
                  <a:alpha val="18000"/>
                </a:schemeClr>
              </a:gs>
              <a:gs pos="70000">
                <a:schemeClr val="bg1">
                  <a:lumMod val="65000"/>
                  <a:alpha val="14000"/>
                </a:schemeClr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A</a:t>
            </a:r>
            <a:r>
              <a:rPr lang="en-US" sz="2800" dirty="0" smtClean="0"/>
              <a:t> tale </a:t>
            </a:r>
            <a:r>
              <a:rPr lang="en-US" sz="2800" dirty="0"/>
              <a:t>about the miraculous and the magical </a:t>
            </a:r>
            <a:r>
              <a:rPr lang="en-US" sz="2800" dirty="0" smtClean="0"/>
              <a:t>change into </a:t>
            </a:r>
            <a:r>
              <a:rPr lang="en-US" sz="2800" dirty="0"/>
              <a:t>a </a:t>
            </a:r>
            <a:r>
              <a:rPr lang="en-US" sz="2800" dirty="0" smtClean="0"/>
              <a:t>modern </a:t>
            </a:r>
            <a:r>
              <a:rPr lang="en-US" sz="2800" dirty="0"/>
              <a:t>recount of humanism 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When </a:t>
            </a:r>
            <a:r>
              <a:rPr lang="en-US" sz="2800" dirty="0" err="1"/>
              <a:t>Nie</a:t>
            </a:r>
            <a:r>
              <a:rPr lang="en-US" sz="2800" dirty="0"/>
              <a:t> </a:t>
            </a:r>
            <a:r>
              <a:rPr lang="en-US" sz="2800" dirty="0" err="1"/>
              <a:t>Yinniang</a:t>
            </a:r>
            <a:r>
              <a:rPr lang="en-US" sz="2800" dirty="0"/>
              <a:t> rejects her master’s order, she also overturns a storyline predetermined by </a:t>
            </a:r>
            <a:r>
              <a:rPr lang="en-US" sz="2800" dirty="0" smtClean="0"/>
              <a:t>a different </a:t>
            </a:r>
            <a:r>
              <a:rPr lang="en-US" sz="2800" dirty="0"/>
              <a:t>temporality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93223" y="1060269"/>
            <a:ext cx="6557554" cy="4737463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700" y="2960914"/>
            <a:ext cx="1384300" cy="3909785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"/>
          <a:stretch/>
        </p:blipFill>
        <p:spPr bwMode="auto">
          <a:xfrm>
            <a:off x="-9525" y="5720444"/>
            <a:ext cx="9173029" cy="1137556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24650"/>
            <a:ext cx="9144000" cy="133349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57150" cy="6858000"/>
          </a:xfrm>
          <a:prstGeom prst="rect">
            <a:avLst/>
          </a:prstGeom>
        </p:spPr>
      </p:pic>
      <p:pic>
        <p:nvPicPr>
          <p:cNvPr id="2" name="01_Presentations_Are_A_Powerfu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76141" y="7046119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numSld="999"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film creates </a:t>
            </a:r>
            <a:r>
              <a:rPr lang="en-US" dirty="0"/>
              <a:t>a space-time in the construct of Asia as a global locality that transcends geographical and temporal boundaries and reaches for universalistic appeal. </a:t>
            </a:r>
          </a:p>
        </p:txBody>
      </p:sp>
    </p:spTree>
    <p:extLst>
      <p:ext uri="{BB962C8B-B14F-4D97-AF65-F5344CB8AC3E}">
        <p14:creationId xmlns:p14="http://schemas.microsoft.com/office/powerpoint/2010/main" val="69200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Asia: past and 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mirror polisher played by Satoshi </a:t>
            </a:r>
            <a:r>
              <a:rPr lang="en-US" dirty="0" err="1" smtClean="0"/>
              <a:t>Tsumabuki</a:t>
            </a:r>
            <a:r>
              <a:rPr lang="en-US" dirty="0" smtClean="0"/>
              <a:t> came from Japan</a:t>
            </a:r>
          </a:p>
          <a:p>
            <a:r>
              <a:rPr lang="en-US" dirty="0" smtClean="0"/>
              <a:t>At the end of the story,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Yinniang</a:t>
            </a:r>
            <a:r>
              <a:rPr lang="en-US" dirty="0" smtClean="0"/>
              <a:t> and the mirror polisher went to </a:t>
            </a:r>
            <a:r>
              <a:rPr lang="en-US" dirty="0" err="1"/>
              <a:t>Silla</a:t>
            </a:r>
            <a:r>
              <a:rPr lang="en-US" dirty="0"/>
              <a:t> </a:t>
            </a:r>
            <a:r>
              <a:rPr lang="en-US" dirty="0" smtClean="0"/>
              <a:t>(one </a:t>
            </a:r>
            <a:r>
              <a:rPr lang="en-US" dirty="0"/>
              <a:t>of the Three Kingdoms of </a:t>
            </a:r>
            <a:r>
              <a:rPr lang="en-US" dirty="0" smtClean="0"/>
              <a:t>Korea, 57BC-935AD)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27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global Asia in </a:t>
            </a:r>
            <a:r>
              <a:rPr lang="en-US" dirty="0" err="1" smtClean="0"/>
              <a:t>Hou’s</a:t>
            </a:r>
            <a:r>
              <a:rPr lang="en-US" dirty="0"/>
              <a:t> films: </a:t>
            </a:r>
            <a:r>
              <a:rPr lang="en-US" i="1" dirty="0" smtClean="0"/>
              <a:t>Millennium Mambo</a:t>
            </a:r>
            <a:r>
              <a:rPr lang="en-US" dirty="0" smtClean="0"/>
              <a:t> (2001)</a:t>
            </a:r>
            <a:endParaRPr lang="en-US" i="1" dirty="0"/>
          </a:p>
        </p:txBody>
      </p:sp>
      <p:pic>
        <p:nvPicPr>
          <p:cNvPr id="4" name="Content Placeholder 3" descr="millenium mamb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13" r="-49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224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 as the universalistic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between </a:t>
            </a:r>
            <a:r>
              <a:rPr lang="en-US" sz="3200" dirty="0"/>
              <a:t>the medieval and the </a:t>
            </a:r>
            <a:r>
              <a:rPr lang="en-US" sz="3200" dirty="0" smtClean="0"/>
              <a:t>modern</a:t>
            </a:r>
          </a:p>
          <a:p>
            <a:pPr lvl="1"/>
            <a:r>
              <a:rPr lang="en-US" dirty="0" smtClean="0"/>
              <a:t>Formalism, aestheticism, poeticism to retrieve the exquisite life of late Tang—historical accuracy</a:t>
            </a:r>
          </a:p>
          <a:p>
            <a:pPr lvl="1"/>
            <a:r>
              <a:rPr lang="en-US" dirty="0" smtClean="0"/>
              <a:t>Thematic modification: no killing, sympathy, humane motive, rebellion about her master and become a helper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06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Universalistic, or not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/>
              <a:t>Dissimilar values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original </a:t>
            </a:r>
            <a:r>
              <a:rPr lang="en-US" dirty="0" smtClean="0"/>
              <a:t>story</a:t>
            </a:r>
          </a:p>
          <a:p>
            <a:pPr lvl="1"/>
            <a:r>
              <a:rPr lang="en-US" sz="2800" dirty="0"/>
              <a:t>The miraculous and mysterious </a:t>
            </a:r>
          </a:p>
          <a:p>
            <a:pPr lvl="2"/>
            <a:r>
              <a:rPr lang="en-US" dirty="0"/>
              <a:t>one person, without peer, unmatchable skills 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wondrous, the inhuman, a strange woman who is resolute, reclusive, and evading 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film</a:t>
            </a:r>
          </a:p>
          <a:p>
            <a:pPr lvl="1"/>
            <a:r>
              <a:rPr lang="en-US" sz="2800" dirty="0"/>
              <a:t>the humanistic</a:t>
            </a:r>
          </a:p>
          <a:p>
            <a:pPr lvl="2"/>
            <a:r>
              <a:rPr lang="en-US" dirty="0"/>
              <a:t>Between solitude and compassion</a:t>
            </a:r>
          </a:p>
          <a:p>
            <a:pPr lvl="2"/>
            <a:r>
              <a:rPr lang="en-US" dirty="0"/>
              <a:t>Become a rescuer who maintains social order </a:t>
            </a:r>
          </a:p>
          <a:p>
            <a:pPr lvl="2"/>
            <a:r>
              <a:rPr lang="en-US" dirty="0"/>
              <a:t>Return to a peaceful country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3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story: </a:t>
            </a:r>
            <a:r>
              <a:rPr lang="en-US" dirty="0" err="1" smtClean="0"/>
              <a:t>Nie</a:t>
            </a:r>
            <a:r>
              <a:rPr lang="en-US" dirty="0" smtClean="0"/>
              <a:t> kills eagle</a:t>
            </a:r>
            <a:endParaRPr lang="en-US" dirty="0"/>
          </a:p>
        </p:txBody>
      </p:sp>
      <p:pic>
        <p:nvPicPr>
          <p:cNvPr id="4" name="Content Placeholder 3" descr="story Nie kill eag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60" r="-175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11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Ending in the story: </a:t>
            </a:r>
            <a:r>
              <a:rPr lang="en-US" dirty="0" err="1" smtClean="0"/>
              <a:t>Nie</a:t>
            </a:r>
            <a:r>
              <a:rPr lang="en-US" dirty="0" smtClean="0"/>
              <a:t> leaves alone</a:t>
            </a:r>
            <a:endParaRPr lang="en-US" dirty="0"/>
          </a:p>
        </p:txBody>
      </p:sp>
      <p:pic>
        <p:nvPicPr>
          <p:cNvPr id="4" name="Content Placeholder 3" descr="story end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45" r="-173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04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poster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50" b="-625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Sight &amp; Sound magazine ranked </a:t>
            </a:r>
            <a:r>
              <a:rPr lang="en-US" i="1" dirty="0"/>
              <a:t>The Assassin </a:t>
            </a:r>
            <a:r>
              <a:rPr lang="en-US" dirty="0"/>
              <a:t>as the best film of 2015 based on a poll of 168 critics from around the </a:t>
            </a:r>
            <a:r>
              <a:rPr lang="en-US" dirty="0" smtClean="0"/>
              <a:t>world.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Online Film Critics Society awarded the film as the best foreign language film of </a:t>
            </a:r>
            <a:r>
              <a:rPr lang="en-US" dirty="0" smtClean="0"/>
              <a:t>2015.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0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film: A daughter</a:t>
            </a:r>
            <a:endParaRPr lang="en-US" dirty="0"/>
          </a:p>
        </p:txBody>
      </p:sp>
      <p:pic>
        <p:nvPicPr>
          <p:cNvPr id="4" name="Content Placeholder 3" descr="father and daught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25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spouse: reestablishment of family and social order</a:t>
            </a:r>
            <a:endParaRPr lang="en-US" dirty="0"/>
          </a:p>
        </p:txBody>
      </p:sp>
      <p:pic>
        <p:nvPicPr>
          <p:cNvPr id="4" name="Content Placeholder 3" descr="husban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49" r="-65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42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Film </a:t>
            </a:r>
            <a:r>
              <a:rPr lang="en-US" dirty="0" smtClean="0"/>
              <a:t>criticisms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enigmatic</a:t>
            </a:r>
            <a:r>
              <a:rPr lang="en-US" dirty="0"/>
              <a:t>, mesmerizing, puzzling</a:t>
            </a:r>
          </a:p>
          <a:p>
            <a:pPr lvl="1"/>
            <a:r>
              <a:rPr lang="en-US" dirty="0" smtClean="0"/>
              <a:t>“part </a:t>
            </a:r>
            <a:r>
              <a:rPr lang="en-US" dirty="0"/>
              <a:t>and parcel with its conception of a world of gestures and values so absolute as to be nearly unknowable.” (</a:t>
            </a:r>
            <a:r>
              <a:rPr lang="en-US" dirty="0" err="1"/>
              <a:t>Ignatiy</a:t>
            </a:r>
            <a:r>
              <a:rPr lang="en-US" dirty="0"/>
              <a:t> </a:t>
            </a:r>
            <a:r>
              <a:rPr lang="en-US" dirty="0" err="1"/>
              <a:t>Vishnevetsky</a:t>
            </a:r>
            <a:r>
              <a:rPr lang="en-US" dirty="0"/>
              <a:t>)</a:t>
            </a:r>
          </a:p>
          <a:p>
            <a:r>
              <a:rPr lang="en-US" dirty="0"/>
              <a:t>c</a:t>
            </a:r>
            <a:r>
              <a:rPr lang="en-US" dirty="0" smtClean="0"/>
              <a:t>onfusing </a:t>
            </a:r>
          </a:p>
          <a:p>
            <a:pPr lvl="1"/>
            <a:r>
              <a:rPr lang="en-US" dirty="0" smtClean="0"/>
              <a:t>“these </a:t>
            </a:r>
            <a:r>
              <a:rPr lang="en-US" dirty="0"/>
              <a:t>mysteries seem pointlessly and frustratingly obtuse, </a:t>
            </a:r>
            <a:r>
              <a:rPr lang="en-US" dirty="0" smtClean="0"/>
              <a:t>…not </a:t>
            </a:r>
            <a:r>
              <a:rPr lang="en-US" dirty="0"/>
              <a:t>enough is done to bring the characters to </a:t>
            </a:r>
            <a:r>
              <a:rPr lang="en-US" dirty="0" smtClean="0"/>
              <a:t>life” (</a:t>
            </a:r>
            <a:r>
              <a:rPr lang="en-US" dirty="0"/>
              <a:t>Sarah </a:t>
            </a:r>
            <a:r>
              <a:rPr lang="en-US" dirty="0" smtClean="0"/>
              <a:t>Cronin</a:t>
            </a:r>
            <a:r>
              <a:rPr lang="en-US" i="1" dirty="0" smtClean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5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poetics of disjuncture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761450"/>
            <a:ext cx="5111750" cy="28763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 smtClean="0"/>
              <a:t>The global oriental: codified but non-commoditized</a:t>
            </a:r>
          </a:p>
          <a:p>
            <a:pPr lvl="1"/>
            <a:r>
              <a:rPr lang="en-US" sz="1400" dirty="0" smtClean="0"/>
              <a:t>As </a:t>
            </a:r>
            <a:r>
              <a:rPr lang="en-US" sz="1400" dirty="0" err="1" smtClean="0"/>
              <a:t>Nie</a:t>
            </a:r>
            <a:r>
              <a:rPr lang="en-US" sz="1400" dirty="0" smtClean="0"/>
              <a:t> walks away, a time of the past has left the audiences behind</a:t>
            </a:r>
          </a:p>
          <a:p>
            <a:r>
              <a:rPr lang="en-US" sz="1600" dirty="0" smtClean="0"/>
              <a:t>Trance: the point is, we don</a:t>
            </a:r>
            <a:r>
              <a:rPr lang="fr-FR" sz="1600" dirty="0" smtClean="0"/>
              <a:t>’</a:t>
            </a:r>
            <a:r>
              <a:rPr lang="en-US" sz="1600" dirty="0" smtClean="0"/>
              <a:t>t know of that time</a:t>
            </a:r>
          </a:p>
          <a:p>
            <a:pPr lvl="1"/>
            <a:r>
              <a:rPr lang="en-US" sz="1400" dirty="0" smtClean="0"/>
              <a:t>Silence, still scenes, the enigma</a:t>
            </a:r>
          </a:p>
          <a:p>
            <a:pPr lvl="1"/>
            <a:r>
              <a:rPr lang="en-US" sz="1400" dirty="0" smtClean="0"/>
              <a:t>The feel of loss</a:t>
            </a:r>
          </a:p>
          <a:p>
            <a:pPr lvl="1"/>
            <a:r>
              <a:rPr lang="en-US" sz="1400" dirty="0" smtClean="0"/>
              <a:t>A disconnect with the past</a:t>
            </a:r>
          </a:p>
          <a:p>
            <a:r>
              <a:rPr lang="en-US" sz="1600" dirty="0" smtClean="0"/>
              <a:t>Disjuncture and connection</a:t>
            </a:r>
          </a:p>
          <a:p>
            <a:pPr lvl="1"/>
            <a:r>
              <a:rPr lang="en-US" sz="1400" dirty="0" smtClean="0"/>
              <a:t>Temporal difference</a:t>
            </a:r>
          </a:p>
          <a:p>
            <a:pPr lvl="1"/>
            <a:r>
              <a:rPr lang="en-US" sz="1400" dirty="0"/>
              <a:t>Epistemological </a:t>
            </a:r>
            <a:r>
              <a:rPr lang="en-US" sz="1400" dirty="0" smtClean="0"/>
              <a:t> difference</a:t>
            </a:r>
          </a:p>
          <a:p>
            <a:pPr lvl="1"/>
            <a:r>
              <a:rPr lang="en-US" sz="1400" dirty="0" smtClean="0"/>
              <a:t> identification with the protagonist</a:t>
            </a:r>
          </a:p>
          <a:p>
            <a:pPr lvl="1"/>
            <a:r>
              <a:rPr lang="en-US" sz="1400" dirty="0" smtClean="0"/>
              <a:t>Identification with the film image</a:t>
            </a:r>
          </a:p>
          <a:p>
            <a:r>
              <a:rPr lang="en-US" sz="1600" dirty="0" smtClean="0"/>
              <a:t>Melancholy and affirmation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90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“Alone, no peers”</a:t>
            </a:r>
            <a:endParaRPr lang="en-US" dirty="0"/>
          </a:p>
        </p:txBody>
      </p:sp>
      <p:pic>
        <p:nvPicPr>
          <p:cNvPr id="5" name="Picture Placeholder 4" descr="no peers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26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</a:t>
            </a:r>
            <a:endParaRPr lang="en-US" dirty="0"/>
          </a:p>
        </p:txBody>
      </p:sp>
      <p:pic>
        <p:nvPicPr>
          <p:cNvPr id="4" name="Content Placeholder 3" descr="relationship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63" r="-100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43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tale about Tang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bygone time and </a:t>
            </a:r>
            <a:r>
              <a:rPr lang="en-US" dirty="0"/>
              <a:t>a feel of nostalgia</a:t>
            </a:r>
          </a:p>
          <a:p>
            <a:pPr lvl="1"/>
            <a:r>
              <a:rPr lang="en-US" dirty="0" smtClean="0"/>
              <a:t>rituals </a:t>
            </a:r>
            <a:r>
              <a:rPr lang="en-US" dirty="0"/>
              <a:t>performed to </a:t>
            </a:r>
            <a:r>
              <a:rPr lang="en-US" dirty="0" smtClean="0"/>
              <a:t>perfection</a:t>
            </a:r>
          </a:p>
          <a:p>
            <a:pPr lvl="1"/>
            <a:r>
              <a:rPr lang="en-US" dirty="0" smtClean="0"/>
              <a:t>immersion </a:t>
            </a:r>
            <a:r>
              <a:rPr lang="en-US" dirty="0"/>
              <a:t>between human and </a:t>
            </a:r>
            <a:r>
              <a:rPr lang="en-US" dirty="0" smtClean="0"/>
              <a:t>nature </a:t>
            </a:r>
          </a:p>
          <a:p>
            <a:pPr lvl="1"/>
            <a:r>
              <a:rPr lang="en-US" dirty="0" smtClean="0"/>
              <a:t>code </a:t>
            </a:r>
            <a:r>
              <a:rPr lang="en-US" dirty="0"/>
              <a:t>of </a:t>
            </a:r>
            <a:r>
              <a:rPr lang="en-US" dirty="0" smtClean="0"/>
              <a:t>honor</a:t>
            </a:r>
          </a:p>
          <a:p>
            <a:r>
              <a:rPr lang="en-US" dirty="0" smtClean="0"/>
              <a:t>A </a:t>
            </a:r>
            <a:r>
              <a:rPr lang="en-US" dirty="0"/>
              <a:t>poeticism </a:t>
            </a:r>
            <a:r>
              <a:rPr lang="en-US" dirty="0" smtClean="0"/>
              <a:t>inspired by </a:t>
            </a:r>
            <a:r>
              <a:rPr lang="en-US" dirty="0"/>
              <a:t>classical </a:t>
            </a:r>
            <a:r>
              <a:rPr lang="en-US" dirty="0" smtClean="0"/>
              <a:t>painting </a:t>
            </a:r>
          </a:p>
          <a:p>
            <a:pPr lvl="1"/>
            <a:r>
              <a:rPr lang="en-US" dirty="0" smtClean="0"/>
              <a:t>negative </a:t>
            </a:r>
            <a:r>
              <a:rPr lang="en-US" dirty="0"/>
              <a:t>space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tranquil beauty of </a:t>
            </a:r>
            <a:r>
              <a:rPr lang="en-US" dirty="0" smtClean="0"/>
              <a:t>silence</a:t>
            </a:r>
          </a:p>
        </p:txBody>
      </p:sp>
    </p:spTree>
    <p:extLst>
      <p:ext uri="{BB962C8B-B14F-4D97-AF65-F5344CB8AC3E}">
        <p14:creationId xmlns:p14="http://schemas.microsoft.com/office/powerpoint/2010/main" val="148870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Tang Dynasty as a still image</a:t>
            </a:r>
            <a:endParaRPr lang="en-US" dirty="0"/>
          </a:p>
        </p:txBody>
      </p:sp>
      <p:pic>
        <p:nvPicPr>
          <p:cNvPr id="4" name="Content Placeholder 3" descr="ta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9" r="-1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38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Rituals and </a:t>
            </a:r>
            <a:r>
              <a:rPr lang="en-US" dirty="0" smtClean="0"/>
              <a:t>formalities: reserved emotions</a:t>
            </a:r>
            <a:endParaRPr lang="en-US" dirty="0"/>
          </a:p>
        </p:txBody>
      </p:sp>
      <p:pic>
        <p:nvPicPr>
          <p:cNvPr id="4" name="Content Placeholder 3" descr="famil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1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Rituals and formalities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412013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Rituals </a:t>
            </a:r>
            <a:r>
              <a:rPr lang="en-US" dirty="0"/>
              <a:t>and formalities</a:t>
            </a:r>
          </a:p>
        </p:txBody>
      </p:sp>
      <p:pic>
        <p:nvPicPr>
          <p:cNvPr id="4" name="Content Placeholder 3" descr="ba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10" r="-13610"/>
          <a:stretch>
            <a:fillRect/>
          </a:stretch>
        </p:blipFill>
        <p:spPr>
          <a:xfrm>
            <a:off x="457200" y="16129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2042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ve Rules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Five Rules.potx</Template>
  <TotalTime>0</TotalTime>
  <Words>729</Words>
  <Application>Microsoft Office PowerPoint</Application>
  <PresentationFormat>On-screen Show (4:3)</PresentationFormat>
  <Paragraphs>97</Paragraphs>
  <Slides>34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宋体</vt:lpstr>
      <vt:lpstr>Arial</vt:lpstr>
      <vt:lpstr>Calibri</vt:lpstr>
      <vt:lpstr>Five Rules</vt:lpstr>
      <vt:lpstr>PowerPoint Presentation</vt:lpstr>
      <vt:lpstr>The Assassin (2015) </vt:lpstr>
      <vt:lpstr>PowerPoint Presentation</vt:lpstr>
      <vt:lpstr>Plot</vt:lpstr>
      <vt:lpstr>A tale about Tang dynasty</vt:lpstr>
      <vt:lpstr>Late Tang Dynasty as a still image</vt:lpstr>
      <vt:lpstr>Rituals and formalities: reserved emotions</vt:lpstr>
      <vt:lpstr>Rituals and formalities</vt:lpstr>
      <vt:lpstr>Rituals and formalities</vt:lpstr>
      <vt:lpstr>Tang everyday life</vt:lpstr>
      <vt:lpstr>Family </vt:lpstr>
      <vt:lpstr>Tang art and the Film: servant</vt:lpstr>
      <vt:lpstr>Wearing flowers in front of a mirror</vt:lpstr>
      <vt:lpstr>A lady playing zither </vt:lpstr>
      <vt:lpstr>Human and nature</vt:lpstr>
      <vt:lpstr>Human and nature</vt:lpstr>
      <vt:lpstr>Poetics of painting: the elapse of time</vt:lpstr>
      <vt:lpstr>Alternating and Evolving Perspectives</vt:lpstr>
      <vt:lpstr>PowerPoint Presentation</vt:lpstr>
      <vt:lpstr>PowerPoint Presentation</vt:lpstr>
      <vt:lpstr>Her decision: “Not to Kill”</vt:lpstr>
      <vt:lpstr>PowerPoint Presentation</vt:lpstr>
      <vt:lpstr>Thesis</vt:lpstr>
      <vt:lpstr>Global Asia: past and present</vt:lpstr>
      <vt:lpstr>The global Asia in Hou’s films: Millennium Mambo (2001)</vt:lpstr>
      <vt:lpstr>Film as the universalistic </vt:lpstr>
      <vt:lpstr>Universalistic, or not? Dissimilar values  </vt:lpstr>
      <vt:lpstr>In the story: Nie kills eagle</vt:lpstr>
      <vt:lpstr>Ending in the story: Nie leaves alone</vt:lpstr>
      <vt:lpstr>In the film: A daughter</vt:lpstr>
      <vt:lpstr>A spouse: reestablishment of family and social order</vt:lpstr>
      <vt:lpstr>Film criticisms</vt:lpstr>
      <vt:lpstr>The poetics of disjuncture</vt:lpstr>
      <vt:lpstr>“Alone, no peers”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2010-04-14T20:04:37Z</dcterms:created>
  <dcterms:modified xsi:type="dcterms:W3CDTF">2016-10-08T00:55:30Z</dcterms:modified>
</cp:coreProperties>
</file>